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94" r:id="rId4"/>
    <p:sldId id="308" r:id="rId5"/>
    <p:sldId id="295" r:id="rId6"/>
    <p:sldId id="296" r:id="rId7"/>
    <p:sldId id="306" r:id="rId8"/>
    <p:sldId id="305" r:id="rId9"/>
    <p:sldId id="311" r:id="rId10"/>
    <p:sldId id="297" r:id="rId11"/>
    <p:sldId id="301" r:id="rId12"/>
    <p:sldId id="302" r:id="rId13"/>
    <p:sldId id="303" r:id="rId14"/>
    <p:sldId id="299" r:id="rId15"/>
    <p:sldId id="312" r:id="rId16"/>
    <p:sldId id="313" r:id="rId17"/>
    <p:sldId id="314" r:id="rId18"/>
    <p:sldId id="315" r:id="rId19"/>
    <p:sldId id="300" r:id="rId20"/>
    <p:sldId id="307" r:id="rId21"/>
    <p:sldId id="309" r:id="rId22"/>
    <p:sldId id="310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2024/03/05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2024/03/05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2024/03/05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2024/03/05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2024/03/05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2024/03/05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t>2024/03/05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620" y="1243329"/>
            <a:ext cx="7848872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Basic Education Lekgotla 2024</a:t>
            </a:r>
            <a:endParaRPr lang="en-ZA" sz="36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320" y="2690355"/>
            <a:ext cx="7564796" cy="1210835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Recent South African trends and what they mean for the future</a:t>
            </a: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815D9B-A393-B617-D8EC-F93D0D6035A7}"/>
              </a:ext>
            </a:extLst>
          </p:cNvPr>
          <p:cNvSpPr txBox="1">
            <a:spLocks/>
          </p:cNvSpPr>
          <p:nvPr/>
        </p:nvSpPr>
        <p:spPr>
          <a:xfrm>
            <a:off x="1371600" y="4365104"/>
            <a:ext cx="6400800" cy="990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Martin Gustafsson</a:t>
            </a:r>
          </a:p>
          <a:p>
            <a:r>
              <a:rPr lang="en-US" sz="2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March 2024</a:t>
            </a:r>
            <a:endParaRPr lang="en-ZA" sz="28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4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7E9F-BA3B-C795-EFD3-1D84BD7F7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5C3EA1-F007-4DA6-C96D-3E587E37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3. Mathematics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participation</a:t>
            </a:r>
            <a:r>
              <a:rPr lang="en-US" sz="2200" b="1" dirty="0">
                <a:latin typeface="Century Gothic" panose="020B0502020202020204" pitchFamily="34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outcomes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endParaRPr lang="en-ZA" sz="2200" b="1" dirty="0">
              <a:latin typeface="Century Gothic" panose="020B0502020202020204" pitchFamily="34" charset="0"/>
            </a:endParaRPr>
          </a:p>
        </p:txBody>
      </p:sp>
      <p:pic>
        <p:nvPicPr>
          <p:cNvPr id="6" name="blankgraph">
            <a:extLst>
              <a:ext uri="{FF2B5EF4-FFF2-40B4-BE49-F238E27FC236}">
                <a16:creationId xmlns:a16="http://schemas.microsoft.com/office/drawing/2014/main" id="{9EFB2591-7114-35D6-F88B-961112A7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0" y="1268760"/>
            <a:ext cx="8265339" cy="4968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C860F-5DC5-CB88-21BD-438DDF0D0F30}"/>
              </a:ext>
            </a:extLst>
          </p:cNvPr>
          <p:cNvSpPr txBox="1"/>
          <p:nvPr/>
        </p:nvSpPr>
        <p:spPr>
          <a:xfrm>
            <a:off x="3383867" y="1268760"/>
            <a:ext cx="2376264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On both axes, % of </a:t>
            </a:r>
            <a:r>
              <a:rPr lang="en-US" sz="2400" i="1" dirty="0"/>
              <a:t>all </a:t>
            </a:r>
            <a:r>
              <a:rPr lang="en-US" sz="2400" dirty="0"/>
              <a:t>full-time NSC candidates</a:t>
            </a:r>
            <a:endParaRPr lang="en-ZA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3FCEE-601B-8513-6087-D43FF2EBBC65}"/>
              </a:ext>
            </a:extLst>
          </p:cNvPr>
          <p:cNvGrpSpPr/>
          <p:nvPr/>
        </p:nvGrpSpPr>
        <p:grpSpPr>
          <a:xfrm>
            <a:off x="705463" y="780231"/>
            <a:ext cx="1980219" cy="2186392"/>
            <a:chOff x="705463" y="780231"/>
            <a:chExt cx="1980219" cy="21863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A09DBC-F204-1DE6-07C6-6767103EAD53}"/>
                </a:ext>
              </a:extLst>
            </p:cNvPr>
            <p:cNvSpPr txBox="1"/>
            <p:nvPr/>
          </p:nvSpPr>
          <p:spPr>
            <a:xfrm>
              <a:off x="705463" y="780231"/>
              <a:ext cx="1980219" cy="120032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% who get 60 or more in mathematics</a:t>
              </a:r>
              <a:endParaRPr lang="en-ZA" sz="24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7F95926-155F-2CA6-B73C-DFEB09BA2E83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1189571" y="1980560"/>
              <a:ext cx="506002" cy="986063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B72D0D-EB95-6131-CCA6-26DE26D179F8}"/>
              </a:ext>
            </a:extLst>
          </p:cNvPr>
          <p:cNvGrpSpPr/>
          <p:nvPr/>
        </p:nvGrpSpPr>
        <p:grpSpPr>
          <a:xfrm>
            <a:off x="251520" y="5953144"/>
            <a:ext cx="3600400" cy="830997"/>
            <a:chOff x="251520" y="5953144"/>
            <a:chExt cx="3600400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D3ABC8-5458-A973-BD3B-17C37D9F1FA1}"/>
                </a:ext>
              </a:extLst>
            </p:cNvPr>
            <p:cNvSpPr txBox="1"/>
            <p:nvPr/>
          </p:nvSpPr>
          <p:spPr>
            <a:xfrm>
              <a:off x="251520" y="5953144"/>
              <a:ext cx="2376264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% who take mathematics </a:t>
              </a:r>
              <a:endParaRPr lang="en-ZA" sz="24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721B268-9C1B-51D8-A07E-0552A0B50AF1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2627784" y="5953144"/>
              <a:ext cx="1224136" cy="415499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ECBFE3-F820-3726-1F32-B1D238624A94}"/>
              </a:ext>
            </a:extLst>
          </p:cNvPr>
          <p:cNvSpPr txBox="1"/>
          <p:nvPr/>
        </p:nvSpPr>
        <p:spPr>
          <a:xfrm>
            <a:off x="2627785" y="806454"/>
            <a:ext cx="4248472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Participation in mathematics has been declining: from 48% to 38% between 2011 and 2023. How big a problem is this?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756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1" animBg="1"/>
      <p:bldP spid="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B5A6-AE62-8FF9-FBF3-BDA67892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96A30F-652A-1228-0AC4-61EB27FC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3. Mathematics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participation</a:t>
            </a:r>
            <a:r>
              <a:rPr lang="en-US" sz="2200" b="1" dirty="0">
                <a:latin typeface="Century Gothic" panose="020B0502020202020204" pitchFamily="34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outcomes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endParaRPr lang="en-ZA" sz="2200" b="1" dirty="0">
              <a:latin typeface="Century Gothic" panose="020B0502020202020204" pitchFamily="34" charset="0"/>
            </a:endParaRPr>
          </a:p>
        </p:txBody>
      </p:sp>
      <p:pic>
        <p:nvPicPr>
          <p:cNvPr id="4" name="fullgraph">
            <a:extLst>
              <a:ext uri="{FF2B5EF4-FFF2-40B4-BE49-F238E27FC236}">
                <a16:creationId xmlns:a16="http://schemas.microsoft.com/office/drawing/2014/main" id="{DB9B71F5-84FB-067C-9C8E-26F96D62C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0" y="1268760"/>
            <a:ext cx="8265339" cy="49685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8554420-8144-917E-EBFE-9668C716BE7D}"/>
              </a:ext>
            </a:extLst>
          </p:cNvPr>
          <p:cNvSpPr/>
          <p:nvPr/>
        </p:nvSpPr>
        <p:spPr>
          <a:xfrm>
            <a:off x="1835696" y="3645024"/>
            <a:ext cx="2160240" cy="144016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4B56-5CEF-5F6D-E0F5-8F6793E836D3}"/>
              </a:ext>
            </a:extLst>
          </p:cNvPr>
          <p:cNvSpPr txBox="1"/>
          <p:nvPr/>
        </p:nvSpPr>
        <p:spPr>
          <a:xfrm>
            <a:off x="3149841" y="4653136"/>
            <a:ext cx="2844316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Two provinces clearly struggle on both indicators</a:t>
            </a:r>
            <a:endParaRPr lang="en-ZA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D3B984-546D-1D1C-C5BC-2B33693BC4CB}"/>
              </a:ext>
            </a:extLst>
          </p:cNvPr>
          <p:cNvGrpSpPr/>
          <p:nvPr/>
        </p:nvGrpSpPr>
        <p:grpSpPr>
          <a:xfrm>
            <a:off x="1962933" y="760287"/>
            <a:ext cx="6669769" cy="3512270"/>
            <a:chOff x="1962933" y="760287"/>
            <a:chExt cx="6669769" cy="35122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25D41D5-EEAB-1349-0C72-CAF57C85E26D}"/>
                </a:ext>
              </a:extLst>
            </p:cNvPr>
            <p:cNvSpPr/>
            <p:nvPr/>
          </p:nvSpPr>
          <p:spPr>
            <a:xfrm rot="1870283">
              <a:off x="1962933" y="2104087"/>
              <a:ext cx="6542532" cy="2168470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25112B-55F7-166E-4D5A-99BF3B446746}"/>
                </a:ext>
              </a:extLst>
            </p:cNvPr>
            <p:cNvSpPr txBox="1"/>
            <p:nvPr/>
          </p:nvSpPr>
          <p:spPr>
            <a:xfrm>
              <a:off x="5248326" y="760287"/>
              <a:ext cx="3384376" cy="156966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For the other 7 provinces, more ‘60 achievers’ tends to come with </a:t>
              </a:r>
              <a:r>
                <a:rPr lang="en-US" sz="2400" i="1" dirty="0"/>
                <a:t>lower </a:t>
              </a:r>
              <a:r>
                <a:rPr lang="en-US" sz="2400" dirty="0"/>
                <a:t>participation. </a:t>
              </a:r>
              <a:endParaRPr lang="en-ZA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00C748-8686-6498-2FEC-3B6F2959D3BF}"/>
              </a:ext>
            </a:extLst>
          </p:cNvPr>
          <p:cNvSpPr txBox="1"/>
          <p:nvPr/>
        </p:nvSpPr>
        <p:spPr>
          <a:xfrm>
            <a:off x="266209" y="5602979"/>
            <a:ext cx="1259632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2019</a:t>
            </a:r>
            <a:endParaRPr lang="en-ZA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B6EBA-602A-112B-148A-D2D5FE08E41D}"/>
              </a:ext>
            </a:extLst>
          </p:cNvPr>
          <p:cNvSpPr txBox="1"/>
          <p:nvPr/>
        </p:nvSpPr>
        <p:spPr>
          <a:xfrm>
            <a:off x="4571999" y="5486701"/>
            <a:ext cx="4572001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context is tough examinations, of a world standard, but also high failure rates.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9388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2" animBg="1"/>
      <p:bldP spid="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70638-7294-4D5C-AAE4-1272BA602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F70F65-A224-13E5-B9F6-A0FCAAD7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3. Mathematics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participation</a:t>
            </a:r>
            <a:r>
              <a:rPr lang="en-US" sz="2200" b="1" dirty="0">
                <a:latin typeface="Century Gothic" panose="020B0502020202020204" pitchFamily="34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outcomes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endParaRPr lang="en-ZA" sz="2200" b="1" dirty="0">
              <a:latin typeface="Century Gothic" panose="020B0502020202020204" pitchFamily="34" charset="0"/>
            </a:endParaRPr>
          </a:p>
        </p:txBody>
      </p:sp>
      <p:pic>
        <p:nvPicPr>
          <p:cNvPr id="7" name="blackonlygraph">
            <a:extLst>
              <a:ext uri="{FF2B5EF4-FFF2-40B4-BE49-F238E27FC236}">
                <a16:creationId xmlns:a16="http://schemas.microsoft.com/office/drawing/2014/main" id="{57FA2948-B588-2D9B-DDA1-E7AF94E0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79" y="1268760"/>
            <a:ext cx="8268089" cy="49685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471C2C-DE2F-B44B-73BD-B3D7CD6EC175}"/>
              </a:ext>
            </a:extLst>
          </p:cNvPr>
          <p:cNvGrpSpPr/>
          <p:nvPr/>
        </p:nvGrpSpPr>
        <p:grpSpPr>
          <a:xfrm>
            <a:off x="1619672" y="853261"/>
            <a:ext cx="3348372" cy="830997"/>
            <a:chOff x="1619672" y="853261"/>
            <a:chExt cx="3348372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B0B66A-6202-1328-ACB0-B5FFB8C9CB1D}"/>
                </a:ext>
              </a:extLst>
            </p:cNvPr>
            <p:cNvSpPr txBox="1"/>
            <p:nvPr/>
          </p:nvSpPr>
          <p:spPr>
            <a:xfrm>
              <a:off x="2123728" y="853261"/>
              <a:ext cx="2844316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Maximum was 7.0, now down to 3.5</a:t>
              </a:r>
              <a:endParaRPr lang="en-ZA" sz="2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299F966-7E1F-908F-A533-B9B219D70CD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1619672" y="1268760"/>
              <a:ext cx="504056" cy="21602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D4D3CC-8766-8C67-A1AF-2495220A7FA3}"/>
              </a:ext>
            </a:extLst>
          </p:cNvPr>
          <p:cNvSpPr txBox="1"/>
          <p:nvPr/>
        </p:nvSpPr>
        <p:spPr>
          <a:xfrm>
            <a:off x="3779912" y="4221088"/>
            <a:ext cx="3744416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Looking only at data for black African and </a:t>
            </a:r>
            <a:r>
              <a:rPr lang="en-US" sz="2400" dirty="0" err="1"/>
              <a:t>coloured</a:t>
            </a:r>
            <a:r>
              <a:rPr lang="en-US" sz="2400" dirty="0"/>
              <a:t>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71385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DDDC-B0CB-EDD8-39F8-9847BC081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870B38-CA7E-0415-DCA2-B4290058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3. Mathematics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participation</a:t>
            </a:r>
            <a:r>
              <a:rPr lang="en-US" sz="2200" b="1" dirty="0">
                <a:latin typeface="Century Gothic" panose="020B0502020202020204" pitchFamily="34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outcomes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endParaRPr lang="en-ZA" sz="2200" b="1" dirty="0">
              <a:latin typeface="Century Gothic" panose="020B0502020202020204" pitchFamily="34" charset="0"/>
            </a:endParaRPr>
          </a:p>
        </p:txBody>
      </p:sp>
      <p:pic>
        <p:nvPicPr>
          <p:cNvPr id="8" name="kzntrendgraph">
            <a:extLst>
              <a:ext uri="{FF2B5EF4-FFF2-40B4-BE49-F238E27FC236}">
                <a16:creationId xmlns:a16="http://schemas.microsoft.com/office/drawing/2014/main" id="{22DA8ABF-9FF6-87C9-E0E7-66178BA06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79" y="1282233"/>
            <a:ext cx="8265339" cy="4966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24864-A0FB-3A23-3201-B85C499E1FDB}"/>
              </a:ext>
            </a:extLst>
          </p:cNvPr>
          <p:cNvSpPr txBox="1"/>
          <p:nvPr/>
        </p:nvSpPr>
        <p:spPr>
          <a:xfrm>
            <a:off x="1691680" y="1051400"/>
            <a:ext cx="6840760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journey of KwaZulu-Natal 2015 to 2023 is telling. </a:t>
            </a:r>
            <a:endParaRPr lang="en-Z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153DE-305E-FAEF-3E4B-D4C05A45F486}"/>
              </a:ext>
            </a:extLst>
          </p:cNvPr>
          <p:cNvSpPr txBox="1"/>
          <p:nvPr/>
        </p:nvSpPr>
        <p:spPr>
          <a:xfrm>
            <a:off x="1727275" y="3349930"/>
            <a:ext cx="4253384" cy="193899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Participation </a:t>
            </a:r>
            <a:r>
              <a:rPr lang="en-US" sz="2400" b="1" dirty="0">
                <a:solidFill>
                  <a:srgbClr val="FF0000"/>
                </a:solidFill>
              </a:rPr>
              <a:t>declined</a:t>
            </a:r>
            <a:r>
              <a:rPr lang="en-US" sz="2400" b="1" dirty="0"/>
              <a:t> </a:t>
            </a:r>
            <a:r>
              <a:rPr lang="en-US" sz="2400" dirty="0"/>
              <a:t>from </a:t>
            </a:r>
            <a:r>
              <a:rPr lang="en-US" sz="2400" b="1" dirty="0"/>
              <a:t>52%</a:t>
            </a:r>
            <a:r>
              <a:rPr lang="en-US" sz="2400" dirty="0"/>
              <a:t> to </a:t>
            </a:r>
            <a:r>
              <a:rPr lang="en-US" sz="2400" b="1" dirty="0"/>
              <a:t>41%</a:t>
            </a:r>
            <a:r>
              <a:rPr lang="en-US" sz="2400" dirty="0"/>
              <a:t>, while % of </a:t>
            </a:r>
            <a:r>
              <a:rPr lang="en-US" sz="2400" i="1" dirty="0"/>
              <a:t>all </a:t>
            </a:r>
            <a:r>
              <a:rPr lang="en-US" sz="2400" dirty="0"/>
              <a:t>candidates becoming mathematics ‘60 achievers’ </a:t>
            </a:r>
            <a:r>
              <a:rPr lang="en-US" sz="2400" b="1" dirty="0">
                <a:solidFill>
                  <a:srgbClr val="00B050"/>
                </a:solidFill>
              </a:rPr>
              <a:t>increased</a:t>
            </a:r>
            <a:r>
              <a:rPr lang="en-US" sz="2400" b="1" dirty="0"/>
              <a:t> </a:t>
            </a:r>
            <a:r>
              <a:rPr lang="en-US" sz="2400" dirty="0"/>
              <a:t>from </a:t>
            </a:r>
            <a:r>
              <a:rPr lang="en-US" sz="2400" b="1" dirty="0"/>
              <a:t>3.5% </a:t>
            </a:r>
            <a:r>
              <a:rPr lang="en-US" sz="2400" dirty="0"/>
              <a:t>to </a:t>
            </a:r>
            <a:r>
              <a:rPr lang="en-US" sz="2400" b="1" dirty="0"/>
              <a:t>5.5%.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352085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FF821-998A-A1B6-DBE8-D6217CC0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E0BD5A-DC05-5608-1E73-22CEAE1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4. Greater participation in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practical subjects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FB14C-5E1D-04D1-FE61-3AA041C2D2F4}"/>
              </a:ext>
            </a:extLst>
          </p:cNvPr>
          <p:cNvSpPr txBox="1"/>
          <p:nvPr/>
        </p:nvSpPr>
        <p:spPr>
          <a:xfrm>
            <a:off x="165890" y="760287"/>
            <a:ext cx="6638357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Inevitably, some of the discussion around 21</a:t>
            </a:r>
            <a:r>
              <a:rPr lang="en-US" sz="2400" baseline="30000" dirty="0"/>
              <a:t>st </a:t>
            </a:r>
            <a:r>
              <a:rPr lang="en-US" sz="2400" dirty="0"/>
              <a:t>century readiness must focus on grades 10 to 12 subject offerings and uptake.</a:t>
            </a:r>
            <a:endParaRPr lang="en-ZA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F8262-6E4B-6A32-31C7-9886EC93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0057"/>
            <a:ext cx="8209097" cy="47279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573A0BF-BB9B-7AED-797C-D8A8EBD73A45}"/>
              </a:ext>
            </a:extLst>
          </p:cNvPr>
          <p:cNvGrpSpPr/>
          <p:nvPr/>
        </p:nvGrpSpPr>
        <p:grpSpPr>
          <a:xfrm>
            <a:off x="6623720" y="289099"/>
            <a:ext cx="2520280" cy="2347813"/>
            <a:chOff x="6623720" y="289099"/>
            <a:chExt cx="2520280" cy="23478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F19AEA6-2C33-7EC3-9848-B03C21A14E2A}"/>
                </a:ext>
              </a:extLst>
            </p:cNvPr>
            <p:cNvSpPr txBox="1"/>
            <p:nvPr/>
          </p:nvSpPr>
          <p:spPr>
            <a:xfrm>
              <a:off x="6623720" y="289099"/>
              <a:ext cx="2520280" cy="194840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Except for ‘Math lit’ and Math’, these are the official ‘</a:t>
              </a:r>
              <a:r>
                <a:rPr lang="en-US" sz="2400" dirty="0" err="1"/>
                <a:t>organising</a:t>
              </a:r>
              <a:r>
                <a:rPr lang="en-US" sz="2400" dirty="0"/>
                <a:t> fields’. </a:t>
              </a:r>
              <a:endParaRPr lang="en-ZA" sz="2400" b="1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A65FECD-173D-7949-43DE-15719E2FB1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0392" y="2237501"/>
              <a:ext cx="593905" cy="399411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12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F2B3E-6F76-25ED-E4E4-B8ABE0E8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975D40-80FC-9B23-0D99-B7124372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4. Greater participation in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practical subjects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DC3BE-696A-624A-DFEB-0BF32DB0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0057"/>
            <a:ext cx="8209097" cy="47279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516CEA-7780-1B77-9C84-A3E7C268BB43}"/>
              </a:ext>
            </a:extLst>
          </p:cNvPr>
          <p:cNvSpPr/>
          <p:nvPr/>
        </p:nvSpPr>
        <p:spPr>
          <a:xfrm>
            <a:off x="6156176" y="2431804"/>
            <a:ext cx="1944216" cy="18612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35B7EFD-7D97-2C3A-C709-74FE9BCE0E6C}"/>
              </a:ext>
            </a:extLst>
          </p:cNvPr>
          <p:cNvSpPr/>
          <p:nvPr/>
        </p:nvSpPr>
        <p:spPr>
          <a:xfrm>
            <a:off x="5868144" y="2308324"/>
            <a:ext cx="288032" cy="760636"/>
          </a:xfrm>
          <a:prstGeom prst="rightBrace">
            <a:avLst>
              <a:gd name="adj1" fmla="val 42857"/>
              <a:gd name="adj2" fmla="val 5341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418AA-A501-16EE-219B-4E7128892D77}"/>
              </a:ext>
            </a:extLst>
          </p:cNvPr>
          <p:cNvSpPr txBox="1"/>
          <p:nvPr/>
        </p:nvSpPr>
        <p:spPr>
          <a:xfrm>
            <a:off x="6012160" y="0"/>
            <a:ext cx="3131840" cy="23083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18 practical subjects (subjects with PATs) increased from </a:t>
            </a:r>
            <a:r>
              <a:rPr lang="en-US" sz="2400" b="1" dirty="0"/>
              <a:t>8%</a:t>
            </a:r>
            <a:r>
              <a:rPr lang="en-US" sz="2400" dirty="0"/>
              <a:t> to </a:t>
            </a:r>
            <a:r>
              <a:rPr lang="en-US" sz="2400" b="1" dirty="0"/>
              <a:t>11%</a:t>
            </a:r>
            <a:r>
              <a:rPr lang="en-US" sz="2400" dirty="0"/>
              <a:t> 2011 to 2022. Largely driven by </a:t>
            </a:r>
            <a:r>
              <a:rPr lang="en-US" sz="2400" b="1" dirty="0">
                <a:solidFill>
                  <a:srgbClr val="FF0000"/>
                </a:solidFill>
              </a:rPr>
              <a:t>Tourism</a:t>
            </a:r>
            <a:r>
              <a:rPr lang="en-US" sz="2400" dirty="0"/>
              <a:t>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52588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BA39-F713-F924-70B2-B8AF744DC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2CCFE1-0C6C-9A79-2BAB-F82DBDD1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4. Greater participation in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practical subjects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82798-408A-00E1-1841-A7BAD83C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0057"/>
            <a:ext cx="8209097" cy="4727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832E03-A231-8967-7CB8-018F0927F514}"/>
              </a:ext>
            </a:extLst>
          </p:cNvPr>
          <p:cNvSpPr txBox="1"/>
          <p:nvPr/>
        </p:nvSpPr>
        <p:spPr>
          <a:xfrm>
            <a:off x="6012160" y="766576"/>
            <a:ext cx="3131840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Humanities participation has grown 14% to 22%. Largely </a:t>
            </a:r>
            <a:r>
              <a:rPr lang="en-US" sz="2400" b="1" dirty="0">
                <a:solidFill>
                  <a:srgbClr val="FF0000"/>
                </a:solidFill>
              </a:rPr>
              <a:t>History</a:t>
            </a:r>
            <a:r>
              <a:rPr lang="en-US" sz="2400" dirty="0"/>
              <a:t>.</a:t>
            </a:r>
            <a:endParaRPr lang="en-ZA" sz="24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2E88A20-CA41-B3E7-1462-CFC79F4A17C5}"/>
              </a:ext>
            </a:extLst>
          </p:cNvPr>
          <p:cNvCxnSpPr>
            <a:cxnSpLocks/>
          </p:cNvCxnSpPr>
          <p:nvPr/>
        </p:nvCxnSpPr>
        <p:spPr>
          <a:xfrm flipH="1">
            <a:off x="5436096" y="2336236"/>
            <a:ext cx="864096" cy="3613044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BAC372-5746-B99A-EE71-A1BF560C0B8D}"/>
              </a:ext>
            </a:extLst>
          </p:cNvPr>
          <p:cNvSpPr/>
          <p:nvPr/>
        </p:nvSpPr>
        <p:spPr>
          <a:xfrm>
            <a:off x="6120172" y="6155459"/>
            <a:ext cx="1404156" cy="297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672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3F8C5-408E-8295-4B91-3A98B966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B68C9E-1539-2E14-F4E1-BE60A76F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4. Greater participation in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practical subjects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FED5F-2EFF-F95C-787F-4B40A67F8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0057"/>
            <a:ext cx="8209097" cy="4727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9ADFE8-4AA2-799D-D0C7-8073D5531D7C}"/>
              </a:ext>
            </a:extLst>
          </p:cNvPr>
          <p:cNvSpPr txBox="1"/>
          <p:nvPr/>
        </p:nvSpPr>
        <p:spPr>
          <a:xfrm>
            <a:off x="5796136" y="1044621"/>
            <a:ext cx="313184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 large business-oriented subjects have shrunk. </a:t>
            </a:r>
            <a:endParaRPr lang="en-ZA" sz="24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B4A7971-5470-0F39-CEB9-EC2C392470EB}"/>
              </a:ext>
            </a:extLst>
          </p:cNvPr>
          <p:cNvCxnSpPr>
            <a:cxnSpLocks/>
          </p:cNvCxnSpPr>
          <p:nvPr/>
        </p:nvCxnSpPr>
        <p:spPr>
          <a:xfrm flipH="1">
            <a:off x="5004048" y="2244950"/>
            <a:ext cx="1296144" cy="1400074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C2AE21-F00E-F246-DEEA-94B6030A21FE}"/>
              </a:ext>
            </a:extLst>
          </p:cNvPr>
          <p:cNvSpPr/>
          <p:nvPr/>
        </p:nvSpPr>
        <p:spPr>
          <a:xfrm>
            <a:off x="6192180" y="4695880"/>
            <a:ext cx="1404156" cy="297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789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1F67D-0613-1DD5-2212-B73BF81EB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1F4F57-61E5-85E9-CB24-CAB53CD0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840760" cy="47118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4. Greater participation in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practical subjects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D66F9-B873-7C62-BE6E-C33D9723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0057"/>
            <a:ext cx="8209097" cy="4727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C68575-664A-3499-66F1-86D3C8F4F28C}"/>
              </a:ext>
            </a:extLst>
          </p:cNvPr>
          <p:cNvSpPr txBox="1"/>
          <p:nvPr/>
        </p:nvSpPr>
        <p:spPr>
          <a:xfrm>
            <a:off x="1421904" y="875180"/>
            <a:ext cx="6300192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Small subjects that should be larger to deal with complex demands of 21</a:t>
            </a:r>
            <a:r>
              <a:rPr lang="en-US" sz="2400" baseline="30000" dirty="0"/>
              <a:t>st</a:t>
            </a:r>
            <a:r>
              <a:rPr lang="en-US" sz="2400" dirty="0"/>
              <a:t> century? </a:t>
            </a:r>
            <a:endParaRPr lang="en-ZA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C3F86E-CCEA-15F3-897E-9991CB35B137}"/>
              </a:ext>
            </a:extLst>
          </p:cNvPr>
          <p:cNvSpPr/>
          <p:nvPr/>
        </p:nvSpPr>
        <p:spPr>
          <a:xfrm>
            <a:off x="6120264" y="2841642"/>
            <a:ext cx="1692096" cy="297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72375B-B41F-430B-DF73-5E717DF872EA}"/>
              </a:ext>
            </a:extLst>
          </p:cNvPr>
          <p:cNvSpPr/>
          <p:nvPr/>
        </p:nvSpPr>
        <p:spPr>
          <a:xfrm>
            <a:off x="6155002" y="3224306"/>
            <a:ext cx="1692096" cy="297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896119-DCBA-1FA5-035D-5C633D55F2A3}"/>
              </a:ext>
            </a:extLst>
          </p:cNvPr>
          <p:cNvSpPr/>
          <p:nvPr/>
        </p:nvSpPr>
        <p:spPr>
          <a:xfrm>
            <a:off x="6189572" y="3606970"/>
            <a:ext cx="1532524" cy="297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2A736F-E2FE-7555-D8CD-14DA19122B3B}"/>
              </a:ext>
            </a:extLst>
          </p:cNvPr>
          <p:cNvSpPr/>
          <p:nvPr/>
        </p:nvSpPr>
        <p:spPr>
          <a:xfrm>
            <a:off x="6166194" y="4300671"/>
            <a:ext cx="1142110" cy="297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F458A97-9F3E-9C17-F0C4-58E0A7BF40EF}"/>
              </a:ext>
            </a:extLst>
          </p:cNvPr>
          <p:cNvSpPr/>
          <p:nvPr/>
        </p:nvSpPr>
        <p:spPr>
          <a:xfrm>
            <a:off x="7329948" y="3716594"/>
            <a:ext cx="838894" cy="722671"/>
          </a:xfrm>
          <a:custGeom>
            <a:avLst/>
            <a:gdLst>
              <a:gd name="connsiteX0" fmla="*/ 427704 w 838894"/>
              <a:gd name="connsiteY0" fmla="*/ 0 h 722671"/>
              <a:gd name="connsiteX1" fmla="*/ 825910 w 838894"/>
              <a:gd name="connsiteY1" fmla="*/ 457200 h 722671"/>
              <a:gd name="connsiteX2" fmla="*/ 0 w 838894"/>
              <a:gd name="connsiteY2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894" h="722671">
                <a:moveTo>
                  <a:pt x="427704" y="0"/>
                </a:moveTo>
                <a:cubicBezTo>
                  <a:pt x="662449" y="168377"/>
                  <a:pt x="897194" y="336755"/>
                  <a:pt x="825910" y="457200"/>
                </a:cubicBezTo>
                <a:cubicBezTo>
                  <a:pt x="754626" y="577645"/>
                  <a:pt x="377313" y="650158"/>
                  <a:pt x="0" y="722671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5703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5777E-CA81-C887-C06F-7224CC9FC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5E9CD7-8B44-A31C-E094-EF50BC52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1051560"/>
            <a:ext cx="8465751" cy="5504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1B950-0FE3-12A6-96BD-18B203FA62FF}"/>
              </a:ext>
            </a:extLst>
          </p:cNvPr>
          <p:cNvSpPr txBox="1"/>
          <p:nvPr/>
        </p:nvSpPr>
        <p:spPr>
          <a:xfrm>
            <a:off x="2065081" y="1646803"/>
            <a:ext cx="2601795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National average: </a:t>
            </a:r>
            <a:r>
              <a:rPr lang="en-US" sz="2000" b="1" dirty="0"/>
              <a:t>4.0%</a:t>
            </a:r>
            <a:endParaRPr lang="en-ZA" sz="20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A3EBC3-716A-3D16-E5A9-952F6590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7344816" cy="403597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5.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ICT skills </a:t>
            </a:r>
            <a:r>
              <a:rPr lang="en-US" sz="2200" b="1" dirty="0">
                <a:latin typeface="Century Gothic" panose="020B0502020202020204" pitchFamily="34" charset="0"/>
              </a:rPr>
              <a:t>and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pockets of mathematics excellence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CA76B-0DDF-5BA3-0CED-96FCE5775A4E}"/>
              </a:ext>
            </a:extLst>
          </p:cNvPr>
          <p:cNvSpPr txBox="1"/>
          <p:nvPr/>
        </p:nvSpPr>
        <p:spPr>
          <a:xfrm>
            <a:off x="7069129" y="692696"/>
            <a:ext cx="2074871" cy="23083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 surprising. Mathematics excellence largely concentrated in urban.</a:t>
            </a:r>
            <a:endParaRPr lang="en-Z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B8D6E-8DE1-FB52-C22D-D65FE7FFB2B8}"/>
              </a:ext>
            </a:extLst>
          </p:cNvPr>
          <p:cNvSpPr txBox="1"/>
          <p:nvPr/>
        </p:nvSpPr>
        <p:spPr>
          <a:xfrm>
            <a:off x="7473015" y="6258195"/>
            <a:ext cx="1454927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Gauteng</a:t>
            </a:r>
            <a:endParaRPr lang="en-ZA" sz="24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428F1D-0DDF-8A5F-EB53-C54ECFF43FE8}"/>
              </a:ext>
            </a:extLst>
          </p:cNvPr>
          <p:cNvGrpSpPr/>
          <p:nvPr/>
        </p:nvGrpSpPr>
        <p:grpSpPr>
          <a:xfrm>
            <a:off x="2497129" y="889908"/>
            <a:ext cx="4581790" cy="2683108"/>
            <a:chOff x="2497129" y="889908"/>
            <a:chExt cx="4581790" cy="26831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3457-855A-3B0F-938B-F6283333F128}"/>
                </a:ext>
              </a:extLst>
            </p:cNvPr>
            <p:cNvSpPr txBox="1"/>
            <p:nvPr/>
          </p:nvSpPr>
          <p:spPr>
            <a:xfrm>
              <a:off x="2497129" y="889908"/>
              <a:ext cx="2074871" cy="2308324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But some rural areas, especially in LP and MP, performing fairly well.</a:t>
              </a:r>
              <a:endParaRPr lang="en-ZA" sz="2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FADF53-5E2A-1912-EFB4-10ACB1BE465B}"/>
                </a:ext>
              </a:extLst>
            </p:cNvPr>
            <p:cNvSpPr/>
            <p:nvPr/>
          </p:nvSpPr>
          <p:spPr>
            <a:xfrm>
              <a:off x="5004048" y="889908"/>
              <a:ext cx="2074871" cy="26831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6BC924-68F8-0053-674E-BD0A1043BEDF}"/>
              </a:ext>
            </a:extLst>
          </p:cNvPr>
          <p:cNvSpPr/>
          <p:nvPr/>
        </p:nvSpPr>
        <p:spPr>
          <a:xfrm>
            <a:off x="1503419" y="2478148"/>
            <a:ext cx="561662" cy="30278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E617FA-65D9-1981-F12C-95B022836938}"/>
              </a:ext>
            </a:extLst>
          </p:cNvPr>
          <p:cNvGrpSpPr/>
          <p:nvPr/>
        </p:nvGrpSpPr>
        <p:grpSpPr>
          <a:xfrm>
            <a:off x="184457" y="350372"/>
            <a:ext cx="8465751" cy="1423813"/>
            <a:chOff x="184457" y="350372"/>
            <a:chExt cx="8465751" cy="14238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A90149-01E1-C972-11A3-3497AF2C9642}"/>
                </a:ext>
              </a:extLst>
            </p:cNvPr>
            <p:cNvSpPr txBox="1"/>
            <p:nvPr/>
          </p:nvSpPr>
          <p:spPr>
            <a:xfrm>
              <a:off x="184457" y="350372"/>
              <a:ext cx="8465751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Not</a:t>
              </a:r>
              <a:r>
                <a:rPr lang="en-US" sz="2400" dirty="0"/>
                <a:t> % of Grade 12s in one year, but of a whole birth cohort – data now allows for the individual tracking of learners over years </a:t>
              </a:r>
              <a:endParaRPr lang="en-ZA" sz="2400" b="1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46B2292-640F-E7D0-9270-37473FF30C4D}"/>
                </a:ext>
              </a:extLst>
            </p:cNvPr>
            <p:cNvCxnSpPr>
              <a:cxnSpLocks/>
            </p:cNvCxnSpPr>
            <p:nvPr/>
          </p:nvCxnSpPr>
          <p:spPr>
            <a:xfrm>
              <a:off x="2152655" y="1212840"/>
              <a:ext cx="1987297" cy="561345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DFB5440-43B8-EBF0-7C4C-E7DD3545F5B9}"/>
              </a:ext>
            </a:extLst>
          </p:cNvPr>
          <p:cNvSpPr txBox="1"/>
          <p:nvPr/>
        </p:nvSpPr>
        <p:spPr>
          <a:xfrm>
            <a:off x="4572000" y="3429000"/>
            <a:ext cx="3888432" cy="23083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Top 5</a:t>
            </a:r>
          </a:p>
          <a:p>
            <a:pPr algn="ctr"/>
            <a:r>
              <a:rPr lang="en-US" sz="2400" dirty="0"/>
              <a:t>Tshwane South: </a:t>
            </a:r>
            <a:r>
              <a:rPr lang="en-US" sz="2400" b="1" dirty="0"/>
              <a:t>11.3%</a:t>
            </a:r>
          </a:p>
          <a:p>
            <a:pPr algn="ctr"/>
            <a:r>
              <a:rPr lang="en-US" sz="2400" dirty="0"/>
              <a:t>Metro Central: </a:t>
            </a:r>
            <a:r>
              <a:rPr lang="en-US" sz="2400" b="1" dirty="0"/>
              <a:t>9.9%</a:t>
            </a:r>
          </a:p>
          <a:p>
            <a:pPr algn="ctr"/>
            <a:r>
              <a:rPr lang="en-US" sz="2400" dirty="0"/>
              <a:t>Cape Winelands:</a:t>
            </a:r>
            <a:r>
              <a:rPr lang="en-US" sz="2400" b="1" dirty="0"/>
              <a:t> 7.0%</a:t>
            </a:r>
          </a:p>
          <a:p>
            <a:pPr algn="ctr"/>
            <a:r>
              <a:rPr lang="en-US" sz="2400" dirty="0"/>
              <a:t>Johannesburg North:</a:t>
            </a:r>
            <a:r>
              <a:rPr lang="en-US" sz="2400" b="1" dirty="0"/>
              <a:t> 6.5%</a:t>
            </a:r>
          </a:p>
          <a:p>
            <a:pPr algn="ctr"/>
            <a:r>
              <a:rPr lang="en-US" sz="2400" dirty="0"/>
              <a:t>Umlazi:</a:t>
            </a:r>
            <a:r>
              <a:rPr lang="en-US" sz="2400" b="1" dirty="0"/>
              <a:t> 6.4%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5094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46A66-0FC7-29A6-1EC3-50342B0E4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5BA742-42C5-54F2-F5F8-F612A151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265372"/>
            <a:ext cx="8712968" cy="612068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Skills for the 21</a:t>
            </a:r>
            <a:r>
              <a:rPr lang="en-US" sz="2800" baseline="30000" dirty="0"/>
              <a:t>st</a:t>
            </a:r>
            <a:r>
              <a:rPr lang="en-US" sz="2800" dirty="0"/>
              <a:t> century are not only about mathematics and science, but this is inevitably an important part.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From the African Union’s </a:t>
            </a:r>
            <a:r>
              <a:rPr lang="en-US" sz="2800" b="1" i="1" dirty="0">
                <a:solidFill>
                  <a:srgbClr val="FF0000"/>
                </a:solidFill>
              </a:rPr>
              <a:t>Continental Education Strategy for Africa</a:t>
            </a:r>
            <a:r>
              <a:rPr lang="en-US" sz="2800" i="1" dirty="0"/>
              <a:t> </a:t>
            </a:r>
            <a:r>
              <a:rPr lang="en-US" sz="2800" dirty="0"/>
              <a:t>(CESA):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relevance of secondary education remains a concern as it relates to employability, technical and vocational training and articulation with tertiary education. </a:t>
            </a:r>
            <a:r>
              <a:rPr lang="en-US" sz="2800" b="1" dirty="0">
                <a:solidFill>
                  <a:srgbClr val="FF0000"/>
                </a:solidFill>
              </a:rPr>
              <a:t>Math and science </a:t>
            </a:r>
            <a:r>
              <a:rPr lang="en-US" sz="2800" dirty="0"/>
              <a:t>at this level </a:t>
            </a:r>
            <a:r>
              <a:rPr lang="en-US" sz="2800" b="1" dirty="0">
                <a:solidFill>
                  <a:srgbClr val="FF0000"/>
                </a:solidFill>
              </a:rPr>
              <a:t>are critical to the development of a well-equipped human capital</a:t>
            </a:r>
            <a:r>
              <a:rPr lang="en-US" sz="2800" dirty="0"/>
              <a:t> capable of competing in increasingly science and technology-driven world as well as the foundation for knowledge-based economies.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D33781-A918-37E3-4E98-68CFE5CA6AEA}"/>
              </a:ext>
            </a:extLst>
          </p:cNvPr>
          <p:cNvSpPr/>
          <p:nvPr/>
        </p:nvSpPr>
        <p:spPr>
          <a:xfrm>
            <a:off x="215516" y="3068960"/>
            <a:ext cx="8712968" cy="3168352"/>
          </a:xfrm>
          <a:prstGeom prst="rect">
            <a:avLst/>
          </a:prstGeom>
          <a:noFill/>
          <a:ln w="41275" cmpd="thickThin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036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BB237-88A6-47D1-F500-12AA938A1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F272BB-5186-ADD9-0A91-4E2B46A1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1051560"/>
            <a:ext cx="8465751" cy="55046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744EE8-A55E-FCF2-FA6F-1C182260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7344816" cy="403597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5.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ICT skills </a:t>
            </a:r>
            <a:r>
              <a:rPr lang="en-US" sz="2200" b="1" dirty="0">
                <a:latin typeface="Century Gothic" panose="020B0502020202020204" pitchFamily="34" charset="0"/>
              </a:rPr>
              <a:t>and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pockets of mathematics excellence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639B76-7743-D1FA-6370-F29A691123C2}"/>
              </a:ext>
            </a:extLst>
          </p:cNvPr>
          <p:cNvSpPr/>
          <p:nvPr/>
        </p:nvSpPr>
        <p:spPr>
          <a:xfrm>
            <a:off x="1187624" y="1090872"/>
            <a:ext cx="1440160" cy="348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B9BB26-040A-8779-B395-5A3F912E84FC}"/>
              </a:ext>
            </a:extLst>
          </p:cNvPr>
          <p:cNvSpPr txBox="1"/>
          <p:nvPr/>
        </p:nvSpPr>
        <p:spPr>
          <a:xfrm>
            <a:off x="7069129" y="692696"/>
            <a:ext cx="2074871" cy="3046988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When concentrating just on black African and </a:t>
            </a:r>
            <a:r>
              <a:rPr lang="en-US" sz="2400" dirty="0" err="1"/>
              <a:t>coloured</a:t>
            </a:r>
            <a:r>
              <a:rPr lang="en-US" sz="2400" dirty="0"/>
              <a:t> learners, urban areas often lag behind.</a:t>
            </a:r>
            <a:endParaRPr lang="en-ZA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EAC47D-9316-DD88-0990-720875D0077F}"/>
              </a:ext>
            </a:extLst>
          </p:cNvPr>
          <p:cNvGrpSpPr/>
          <p:nvPr/>
        </p:nvGrpSpPr>
        <p:grpSpPr>
          <a:xfrm>
            <a:off x="7793" y="5167805"/>
            <a:ext cx="5730386" cy="1717579"/>
            <a:chOff x="7793" y="5167805"/>
            <a:chExt cx="5730386" cy="17175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80DEAF-C685-3D95-8DBF-10122B5B2CD4}"/>
                </a:ext>
              </a:extLst>
            </p:cNvPr>
            <p:cNvSpPr txBox="1"/>
            <p:nvPr/>
          </p:nvSpPr>
          <p:spPr>
            <a:xfrm>
              <a:off x="7793" y="6054387"/>
              <a:ext cx="5212279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4 Cape Town districts: </a:t>
              </a:r>
              <a:r>
                <a:rPr lang="en-US" sz="2400" b="1" dirty="0"/>
                <a:t>2.9%</a:t>
              </a:r>
            </a:p>
            <a:p>
              <a:r>
                <a:rPr lang="en-ZA" sz="2400" dirty="0"/>
                <a:t>OR Tambo inland (incl. Mthatha):</a:t>
              </a:r>
              <a:r>
                <a:rPr lang="en-ZA" sz="2400" b="1" dirty="0"/>
                <a:t> 4.1%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BBE950-6B10-25C7-7544-DE1640D9D3AC}"/>
                </a:ext>
              </a:extLst>
            </p:cNvPr>
            <p:cNvSpPr/>
            <p:nvPr/>
          </p:nvSpPr>
          <p:spPr>
            <a:xfrm>
              <a:off x="4922635" y="5167805"/>
              <a:ext cx="815544" cy="1445342"/>
            </a:xfrm>
            <a:custGeom>
              <a:avLst/>
              <a:gdLst>
                <a:gd name="connsiteX0" fmla="*/ 0 w 815544"/>
                <a:gd name="connsiteY0" fmla="*/ 1445342 h 1445342"/>
                <a:gd name="connsiteX1" fmla="*/ 752168 w 815544"/>
                <a:gd name="connsiteY1" fmla="*/ 766916 h 1445342"/>
                <a:gd name="connsiteX2" fmla="*/ 722671 w 815544"/>
                <a:gd name="connsiteY2" fmla="*/ 0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5544" h="1445342">
                  <a:moveTo>
                    <a:pt x="0" y="1445342"/>
                  </a:moveTo>
                  <a:cubicBezTo>
                    <a:pt x="315861" y="1226574"/>
                    <a:pt x="631723" y="1007806"/>
                    <a:pt x="752168" y="766916"/>
                  </a:cubicBezTo>
                  <a:cubicBezTo>
                    <a:pt x="872613" y="526026"/>
                    <a:pt x="797642" y="263013"/>
                    <a:pt x="72267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B270B2-0781-E658-C42B-07BF5EA67215}"/>
              </a:ext>
            </a:extLst>
          </p:cNvPr>
          <p:cNvGrpSpPr/>
          <p:nvPr/>
        </p:nvGrpSpPr>
        <p:grpSpPr>
          <a:xfrm>
            <a:off x="-24354" y="2943430"/>
            <a:ext cx="5820398" cy="1119535"/>
            <a:chOff x="-24354" y="2943430"/>
            <a:chExt cx="5820398" cy="11195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BD18-B1A1-9A6D-5777-21D322FA5241}"/>
                </a:ext>
              </a:extLst>
            </p:cNvPr>
            <p:cNvSpPr txBox="1"/>
            <p:nvPr/>
          </p:nvSpPr>
          <p:spPr>
            <a:xfrm>
              <a:off x="-24354" y="2943430"/>
              <a:ext cx="4536505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Motheo (incl. Bloemfontein): </a:t>
              </a:r>
              <a:r>
                <a:rPr lang="en-US" sz="2400" b="1" dirty="0"/>
                <a:t>2.8%</a:t>
              </a:r>
            </a:p>
            <a:p>
              <a:r>
                <a:rPr lang="en-ZA" sz="2400" dirty="0"/>
                <a:t>Thabo </a:t>
              </a:r>
              <a:r>
                <a:rPr lang="en-ZA" sz="2400" dirty="0" err="1"/>
                <a:t>Mofutsanyana</a:t>
              </a:r>
              <a:r>
                <a:rPr lang="en-ZA" sz="2400" dirty="0"/>
                <a:t> (TH):</a:t>
              </a:r>
              <a:r>
                <a:rPr lang="en-ZA" sz="2400" b="1" dirty="0"/>
                <a:t> 3.8%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79F9CA-AFCA-32FC-1EC8-72B6071DD8D7}"/>
                </a:ext>
              </a:extLst>
            </p:cNvPr>
            <p:cNvSpPr/>
            <p:nvPr/>
          </p:nvSpPr>
          <p:spPr>
            <a:xfrm rot="3230241">
              <a:off x="4732359" y="2999281"/>
              <a:ext cx="748681" cy="13786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6A05BE5-BA56-73D6-59AE-65448650BB7E}"/>
              </a:ext>
            </a:extLst>
          </p:cNvPr>
          <p:cNvSpPr txBox="1"/>
          <p:nvPr/>
        </p:nvSpPr>
        <p:spPr>
          <a:xfrm>
            <a:off x="7069129" y="657877"/>
            <a:ext cx="2074871" cy="23083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Why does this happen?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are the implications for strategy?</a:t>
            </a:r>
            <a:endParaRPr lang="en-ZA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A8DDAE-86AF-CC14-ECC3-B05B95CBD3CE}"/>
              </a:ext>
            </a:extLst>
          </p:cNvPr>
          <p:cNvSpPr/>
          <p:nvPr/>
        </p:nvSpPr>
        <p:spPr>
          <a:xfrm>
            <a:off x="1503419" y="2432840"/>
            <a:ext cx="476293" cy="34808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E7231-9A64-1FF6-FAB1-D93D45B744AC}"/>
              </a:ext>
            </a:extLst>
          </p:cNvPr>
          <p:cNvSpPr txBox="1"/>
          <p:nvPr/>
        </p:nvSpPr>
        <p:spPr>
          <a:xfrm>
            <a:off x="2099995" y="1673248"/>
            <a:ext cx="2601795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National average: </a:t>
            </a:r>
            <a:r>
              <a:rPr lang="en-US" sz="2000" b="1" dirty="0"/>
              <a:t>3.1%</a:t>
            </a:r>
            <a:endParaRPr lang="en-ZA" sz="20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9B15C2-2A82-0CBD-849D-3F770BE99533}"/>
              </a:ext>
            </a:extLst>
          </p:cNvPr>
          <p:cNvGrpSpPr/>
          <p:nvPr/>
        </p:nvGrpSpPr>
        <p:grpSpPr>
          <a:xfrm>
            <a:off x="1352806" y="2957"/>
            <a:ext cx="4803369" cy="1200329"/>
            <a:chOff x="1352806" y="2957"/>
            <a:chExt cx="4803369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F40E44-CD59-5FA7-6938-97AC84D8183A}"/>
                </a:ext>
              </a:extLst>
            </p:cNvPr>
            <p:cNvSpPr txBox="1"/>
            <p:nvPr/>
          </p:nvSpPr>
          <p:spPr>
            <a:xfrm>
              <a:off x="1352806" y="2957"/>
              <a:ext cx="4803369" cy="120032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4 Johannesburg districts: </a:t>
              </a:r>
              <a:r>
                <a:rPr lang="en-US" sz="2400" b="1" dirty="0"/>
                <a:t>3.4%</a:t>
              </a:r>
            </a:p>
            <a:p>
              <a:r>
                <a:rPr lang="en-ZA" sz="2400" dirty="0"/>
                <a:t>Capricorn (incl. Polokwane): </a:t>
              </a:r>
              <a:r>
                <a:rPr lang="en-ZA" sz="2400" b="1" dirty="0"/>
                <a:t>5.2%</a:t>
              </a:r>
            </a:p>
            <a:p>
              <a:r>
                <a:rPr lang="en-ZA" sz="2400" dirty="0"/>
                <a:t>Vhembe:</a:t>
              </a:r>
              <a:r>
                <a:rPr lang="en-ZA" sz="2400" b="1" dirty="0"/>
                <a:t> 4.8%</a:t>
              </a:r>
              <a:endParaRPr lang="en-ZA" sz="2400" dirty="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7B709C0-A91A-211B-5EF6-44EE8C93BF12}"/>
                </a:ext>
              </a:extLst>
            </p:cNvPr>
            <p:cNvSpPr/>
            <p:nvPr/>
          </p:nvSpPr>
          <p:spPr>
            <a:xfrm>
              <a:off x="5646624" y="444955"/>
              <a:ext cx="288032" cy="273285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32FDA6D-3A5E-7FC8-B731-F0F6F319667B}"/>
              </a:ext>
            </a:extLst>
          </p:cNvPr>
          <p:cNvSpPr txBox="1"/>
          <p:nvPr/>
        </p:nvSpPr>
        <p:spPr>
          <a:xfrm>
            <a:off x="7793" y="6061987"/>
            <a:ext cx="6871697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Important observation on gender: in recent years females have caught up with males on this indicator.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9206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1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CB7FA-D59B-6F38-94B4-10C18120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3643BE2-C059-9F79-C815-12094EBC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1051560"/>
            <a:ext cx="8465751" cy="55046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83DD5B-25FF-632C-BBC7-538C7113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7344816" cy="403597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5.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ICT skills </a:t>
            </a:r>
            <a:r>
              <a:rPr lang="en-US" sz="2200" b="1" dirty="0">
                <a:latin typeface="Century Gothic" panose="020B0502020202020204" pitchFamily="34" charset="0"/>
              </a:rPr>
              <a:t>and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pockets of mathematics excellence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5E896-5D3D-AF77-DD36-1B33B60FD6A8}"/>
              </a:ext>
            </a:extLst>
          </p:cNvPr>
          <p:cNvSpPr txBox="1"/>
          <p:nvPr/>
        </p:nvSpPr>
        <p:spPr>
          <a:xfrm>
            <a:off x="6876256" y="736940"/>
            <a:ext cx="1707379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Here the ‘new’ ten districts in LP illustrated.</a:t>
            </a:r>
            <a:endParaRPr lang="en-Z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DB8FD-772F-C713-CB82-29F41EA7DFC3}"/>
              </a:ext>
            </a:extLst>
          </p:cNvPr>
          <p:cNvSpPr txBox="1"/>
          <p:nvPr/>
        </p:nvSpPr>
        <p:spPr>
          <a:xfrm>
            <a:off x="7069129" y="773837"/>
            <a:ext cx="2074871" cy="3046988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It’s as if the east-west contrast is reversed. In NC, could be about dealing with remoteness.</a:t>
            </a:r>
            <a:endParaRPr lang="en-ZA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F8A71F-177D-77AA-F057-C597D0400DC7}"/>
              </a:ext>
            </a:extLst>
          </p:cNvPr>
          <p:cNvSpPr txBox="1"/>
          <p:nvPr/>
        </p:nvSpPr>
        <p:spPr>
          <a:xfrm>
            <a:off x="153396" y="713936"/>
            <a:ext cx="6064371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Turning to the 2 Grade 12 computer subjects…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942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0C93-BC89-51CA-6028-CEB5E9871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pnopoints">
            <a:extLst>
              <a:ext uri="{FF2B5EF4-FFF2-40B4-BE49-F238E27FC236}">
                <a16:creationId xmlns:a16="http://schemas.microsoft.com/office/drawing/2014/main" id="{3D5F7C16-EE52-EDF0-B7D4-6E009D51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1051560"/>
            <a:ext cx="8465751" cy="55046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B121E1-A097-246E-80F5-84FBE724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7344816" cy="403597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5.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ICT skills </a:t>
            </a:r>
            <a:r>
              <a:rPr lang="en-US" sz="2200" b="1" dirty="0">
                <a:latin typeface="Century Gothic" panose="020B0502020202020204" pitchFamily="34" charset="0"/>
              </a:rPr>
              <a:t>and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pockets of mathematics excellence</a:t>
            </a:r>
            <a:endParaRPr lang="en-ZA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mapwithpoints">
            <a:extLst>
              <a:ext uri="{FF2B5EF4-FFF2-40B4-BE49-F238E27FC236}">
                <a16:creationId xmlns:a16="http://schemas.microsoft.com/office/drawing/2014/main" id="{C1D10486-92A2-92EE-4538-E8D4C7EFA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1051560"/>
            <a:ext cx="8465751" cy="5504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9FF856-AA65-04B7-EA24-7FBE548730DD}"/>
              </a:ext>
            </a:extLst>
          </p:cNvPr>
          <p:cNvSpPr txBox="1"/>
          <p:nvPr/>
        </p:nvSpPr>
        <p:spPr>
          <a:xfrm>
            <a:off x="7236296" y="2301322"/>
            <a:ext cx="1872208" cy="1477328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Sub-sample of the 2022 School Monitoring Survey Grade 12 sample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5C00D-DAFB-3D87-55AB-821058BB5D6A}"/>
              </a:ext>
            </a:extLst>
          </p:cNvPr>
          <p:cNvSpPr txBox="1"/>
          <p:nvPr/>
        </p:nvSpPr>
        <p:spPr>
          <a:xfrm>
            <a:off x="0" y="13843"/>
            <a:ext cx="7236296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Three roughly equal groups of Gr 12 learners</a:t>
            </a:r>
          </a:p>
          <a:p>
            <a:r>
              <a:rPr lang="en-US" dirty="0"/>
              <a:t>- School participates in NSC computer subject</a:t>
            </a:r>
          </a:p>
          <a:p>
            <a:r>
              <a:rPr lang="en-US" dirty="0"/>
              <a:t>- No NSC computer participation, </a:t>
            </a:r>
            <a:r>
              <a:rPr lang="en-US" b="1" dirty="0">
                <a:solidFill>
                  <a:srgbClr val="FF0000"/>
                </a:solidFill>
              </a:rPr>
              <a:t>but has computer lab</a:t>
            </a:r>
          </a:p>
          <a:p>
            <a:r>
              <a:rPr lang="en-US" dirty="0"/>
              <a:t>- No NSC computer participation, </a:t>
            </a:r>
            <a:r>
              <a:rPr lang="en-US" b="1" dirty="0">
                <a:solidFill>
                  <a:srgbClr val="FF0000"/>
                </a:solidFill>
              </a:rPr>
              <a:t>no computer lab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B3810F-B900-C964-8FE8-5F27FC61EB9E}"/>
              </a:ext>
            </a:extLst>
          </p:cNvPr>
          <p:cNvSpPr/>
          <p:nvPr/>
        </p:nvSpPr>
        <p:spPr>
          <a:xfrm>
            <a:off x="5292080" y="752239"/>
            <a:ext cx="2088232" cy="722671"/>
          </a:xfrm>
          <a:custGeom>
            <a:avLst/>
            <a:gdLst>
              <a:gd name="connsiteX0" fmla="*/ 0 w 853230"/>
              <a:gd name="connsiteY0" fmla="*/ 0 h 722671"/>
              <a:gd name="connsiteX1" fmla="*/ 737419 w 853230"/>
              <a:gd name="connsiteY1" fmla="*/ 191729 h 722671"/>
              <a:gd name="connsiteX2" fmla="*/ 840658 w 853230"/>
              <a:gd name="connsiteY2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230" h="722671">
                <a:moveTo>
                  <a:pt x="0" y="0"/>
                </a:moveTo>
                <a:cubicBezTo>
                  <a:pt x="298654" y="35642"/>
                  <a:pt x="597309" y="71284"/>
                  <a:pt x="737419" y="191729"/>
                </a:cubicBezTo>
                <a:cubicBezTo>
                  <a:pt x="877529" y="312174"/>
                  <a:pt x="859093" y="517422"/>
                  <a:pt x="840658" y="72267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237F06-3586-DA21-3C0A-C5EEBA19808D}"/>
              </a:ext>
            </a:extLst>
          </p:cNvPr>
          <p:cNvSpPr txBox="1"/>
          <p:nvPr/>
        </p:nvSpPr>
        <p:spPr>
          <a:xfrm>
            <a:off x="809836" y="6325415"/>
            <a:ext cx="7650596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‘low-hanging fruit’? And it’s not just about the hardware.</a:t>
            </a:r>
            <a:endParaRPr lang="en-Z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73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2E275-1138-8DC6-0BB0-A1F0CFF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6134C2-7801-D859-5DA2-75AB029C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4087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TWENTY-FIRST CENTURY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Let us not fall for the ‘worst in the world’ narrative, which is not supported by data, and </a:t>
            </a:r>
            <a:r>
              <a:rPr lang="en-US" sz="2600" dirty="0" err="1"/>
              <a:t>realise</a:t>
            </a:r>
            <a:r>
              <a:rPr lang="en-US" sz="2600" dirty="0"/>
              <a:t> that </a:t>
            </a:r>
            <a:r>
              <a:rPr lang="en-US" sz="2600" b="1" dirty="0">
                <a:solidFill>
                  <a:srgbClr val="FF0000"/>
                </a:solidFill>
              </a:rPr>
              <a:t>internationally we have co-</a:t>
            </a:r>
            <a:r>
              <a:rPr lang="en-US" sz="2600" b="1" dirty="0" err="1">
                <a:solidFill>
                  <a:srgbClr val="FF0000"/>
                </a:solidFill>
              </a:rPr>
              <a:t>travellers</a:t>
            </a:r>
            <a:r>
              <a:rPr lang="en-US" sz="2600" dirty="0"/>
              <a:t>. </a:t>
            </a:r>
            <a:endParaRPr lang="en-US" sz="26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Schools now roughly meet </a:t>
            </a:r>
            <a:r>
              <a:rPr lang="en-US" sz="2600" b="1" dirty="0">
                <a:solidFill>
                  <a:srgbClr val="FF0000"/>
                </a:solidFill>
              </a:rPr>
              <a:t>minimum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university demand for sufficient mathematics and science skills</a:t>
            </a:r>
            <a:r>
              <a:rPr lang="en-US" sz="2600" dirty="0"/>
              <a:t>, but we should go beyond this minimum, for various reasons – the ‘pipeline’ suggests this can be done in the near future.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Let us go on </a:t>
            </a:r>
            <a:r>
              <a:rPr lang="en-US" sz="2600" dirty="0" err="1"/>
              <a:t>focussing</a:t>
            </a:r>
            <a:r>
              <a:rPr lang="en-US" sz="2600" dirty="0"/>
              <a:t> on </a:t>
            </a:r>
            <a:r>
              <a:rPr lang="en-US" sz="2600" b="1" dirty="0">
                <a:solidFill>
                  <a:srgbClr val="FF0000"/>
                </a:solidFill>
              </a:rPr>
              <a:t>mathematics outcomes </a:t>
            </a:r>
            <a:r>
              <a:rPr lang="en-US" sz="2600" dirty="0"/>
              <a:t>– our participation levels are on the whole not the problem. </a:t>
            </a:r>
            <a:endParaRPr lang="en-US" sz="26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Let us </a:t>
            </a:r>
            <a:r>
              <a:rPr lang="en-US" sz="2600" dirty="0" err="1"/>
              <a:t>maximise</a:t>
            </a:r>
            <a:r>
              <a:rPr lang="en-US" sz="2600" dirty="0"/>
              <a:t> the employment impacts of our </a:t>
            </a:r>
            <a:r>
              <a:rPr lang="en-US" sz="2600" b="1" dirty="0">
                <a:solidFill>
                  <a:srgbClr val="FF0000"/>
                </a:solidFill>
              </a:rPr>
              <a:t>expanding set of practical subjects</a:t>
            </a:r>
            <a:r>
              <a:rPr lang="en-US" sz="2600" dirty="0"/>
              <a:t>. </a:t>
            </a:r>
            <a:endParaRPr lang="en-US" sz="26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As we continue to grow</a:t>
            </a:r>
            <a:r>
              <a:rPr lang="en-US" sz="2600" b="1" dirty="0">
                <a:solidFill>
                  <a:srgbClr val="FF0000"/>
                </a:solidFill>
              </a:rPr>
              <a:t> ICT skills</a:t>
            </a:r>
            <a:r>
              <a:rPr lang="en-US" sz="2600" dirty="0"/>
              <a:t>, let us draw from what we already have, and consider existing (often unexpected) </a:t>
            </a:r>
            <a:r>
              <a:rPr lang="en-US" sz="2600" b="1" dirty="0">
                <a:solidFill>
                  <a:srgbClr val="FF0000"/>
                </a:solidFill>
              </a:rPr>
              <a:t>pockets of mathematics excellence</a:t>
            </a:r>
            <a:r>
              <a:rPr lang="en-US" sz="2600" dirty="0"/>
              <a:t>. </a:t>
            </a:r>
            <a:endParaRPr lang="en-ZA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1654B-123E-7956-3BB4-6829F1A5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FE61E8-6D9F-F977-4580-8536AA78E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052736"/>
            <a:ext cx="7272808" cy="4248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TWENTY-FIRST CENTURY </a:t>
            </a:r>
            <a:r>
              <a:rPr lang="en-US" b="1" dirty="0">
                <a:solidFill>
                  <a:srgbClr val="FF0000"/>
                </a:solidFill>
              </a:rPr>
              <a:t>PLANNING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This has become possible thanks to the efforts of </a:t>
            </a:r>
            <a:r>
              <a:rPr lang="en-US" b="1" dirty="0">
                <a:solidFill>
                  <a:srgbClr val="FF0000"/>
                </a:solidFill>
              </a:rPr>
              <a:t>thousands of people inside and outside government</a:t>
            </a:r>
            <a:r>
              <a:rPr lang="en-US" dirty="0"/>
              <a:t>, building systems based on the latest technologies, but also paying attention to detail as we routinely gather and quality-assure our data. </a:t>
            </a:r>
          </a:p>
        </p:txBody>
      </p:sp>
    </p:spTree>
    <p:extLst>
      <p:ext uri="{BB962C8B-B14F-4D97-AF65-F5344CB8AC3E}">
        <p14:creationId xmlns:p14="http://schemas.microsoft.com/office/powerpoint/2010/main" val="81348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6B69B-08F3-4CB2-DD97-30BF15E78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219B8C-1EC7-D15C-955B-6E74BF63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264696" cy="4711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1. Our performance in the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international tests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endParaRPr lang="en-ZA" sz="2200" b="1" dirty="0">
              <a:solidFill>
                <a:srgbClr val="FF0000"/>
              </a:solidFill>
            </a:endParaRPr>
          </a:p>
        </p:txBody>
      </p:sp>
      <p:pic>
        <p:nvPicPr>
          <p:cNvPr id="3" name="to2002">
            <a:extLst>
              <a:ext uri="{FF2B5EF4-FFF2-40B4-BE49-F238E27FC236}">
                <a16:creationId xmlns:a16="http://schemas.microsoft.com/office/drawing/2014/main" id="{E071F863-44CD-3EC7-A837-5EA15BF4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4" y="980728"/>
            <a:ext cx="8394152" cy="5706080"/>
          </a:xfrm>
          <a:prstGeom prst="rect">
            <a:avLst/>
          </a:prstGeom>
        </p:spPr>
      </p:pic>
      <p:pic>
        <p:nvPicPr>
          <p:cNvPr id="4" name="to2011">
            <a:extLst>
              <a:ext uri="{FF2B5EF4-FFF2-40B4-BE49-F238E27FC236}">
                <a16:creationId xmlns:a16="http://schemas.microsoft.com/office/drawing/2014/main" id="{CC357B37-5585-389B-C9A5-F1D4FC36C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0" y="989416"/>
            <a:ext cx="8394152" cy="5706080"/>
          </a:xfrm>
          <a:prstGeom prst="rect">
            <a:avLst/>
          </a:prstGeom>
        </p:spPr>
      </p:pic>
      <p:pic>
        <p:nvPicPr>
          <p:cNvPr id="6" name="to2015">
            <a:extLst>
              <a:ext uri="{FF2B5EF4-FFF2-40B4-BE49-F238E27FC236}">
                <a16:creationId xmlns:a16="http://schemas.microsoft.com/office/drawing/2014/main" id="{B1C818E3-D0D0-0EFE-B0CE-CEF4C155D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41" y="980728"/>
            <a:ext cx="8393823" cy="5705856"/>
          </a:xfrm>
          <a:prstGeom prst="rect">
            <a:avLst/>
          </a:prstGeom>
        </p:spPr>
      </p:pic>
      <p:pic>
        <p:nvPicPr>
          <p:cNvPr id="8" name="to2019">
            <a:extLst>
              <a:ext uri="{FF2B5EF4-FFF2-40B4-BE49-F238E27FC236}">
                <a16:creationId xmlns:a16="http://schemas.microsoft.com/office/drawing/2014/main" id="{3C5316A8-C27C-E082-7E8F-A94817DD3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37" y="980728"/>
            <a:ext cx="8393823" cy="5705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87A1E1-2A3C-76CC-4275-A635730D8095}"/>
              </a:ext>
            </a:extLst>
          </p:cNvPr>
          <p:cNvSpPr txBox="1"/>
          <p:nvPr/>
        </p:nvSpPr>
        <p:spPr>
          <a:xfrm>
            <a:off x="6300473" y="675295"/>
            <a:ext cx="2592007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TIMSS Grade 9 mathematics</a:t>
            </a:r>
            <a:endParaRPr lang="en-Z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418E2-A869-7753-E4E9-37A06BC2C760}"/>
              </a:ext>
            </a:extLst>
          </p:cNvPr>
          <p:cNvSpPr txBox="1"/>
          <p:nvPr/>
        </p:nvSpPr>
        <p:spPr>
          <a:xfrm>
            <a:off x="6084168" y="5523329"/>
            <a:ext cx="2353088" cy="70788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‘Low international benchmark’</a:t>
            </a:r>
            <a:endParaRPr lang="en-ZA" sz="2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B74F0C-85D2-053F-759F-A8A35AC890F7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652120" y="5523329"/>
            <a:ext cx="432048" cy="353943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60164-5618-51F5-8EB5-89DDABFB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nothing">
            <a:extLst>
              <a:ext uri="{FF2B5EF4-FFF2-40B4-BE49-F238E27FC236}">
                <a16:creationId xmlns:a16="http://schemas.microsoft.com/office/drawing/2014/main" id="{2D1C2317-A3B4-3FE1-7C01-7AD195673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978408"/>
            <a:ext cx="8390062" cy="5705856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64148A19-6CC5-85C1-CC84-430FDFD3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264696" cy="4711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1. Our performance in the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international tests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endParaRPr lang="en-ZA" sz="2200" b="1" dirty="0">
              <a:solidFill>
                <a:srgbClr val="FF0000"/>
              </a:solidFill>
            </a:endParaRPr>
          </a:p>
        </p:txBody>
      </p:sp>
      <p:pic>
        <p:nvPicPr>
          <p:cNvPr id="2" name="to2015">
            <a:extLst>
              <a:ext uri="{FF2B5EF4-FFF2-40B4-BE49-F238E27FC236}">
                <a16:creationId xmlns:a16="http://schemas.microsoft.com/office/drawing/2014/main" id="{FDEB798E-BEFB-A48C-BAC2-86F5AB65E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978408"/>
            <a:ext cx="8390062" cy="5705856"/>
          </a:xfrm>
          <a:prstGeom prst="rect">
            <a:avLst/>
          </a:prstGeom>
        </p:spPr>
      </p:pic>
      <p:pic>
        <p:nvPicPr>
          <p:cNvPr id="3" name="to2019">
            <a:extLst>
              <a:ext uri="{FF2B5EF4-FFF2-40B4-BE49-F238E27FC236}">
                <a16:creationId xmlns:a16="http://schemas.microsoft.com/office/drawing/2014/main" id="{D733435B-9BF1-61E8-0F4A-41AEACD06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978408"/>
            <a:ext cx="8390062" cy="5705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9508F9-A080-8BF5-59BB-9C5F2799CE46}"/>
              </a:ext>
            </a:extLst>
          </p:cNvPr>
          <p:cNvSpPr txBox="1"/>
          <p:nvPr/>
        </p:nvSpPr>
        <p:spPr>
          <a:xfrm>
            <a:off x="6239673" y="752036"/>
            <a:ext cx="2520279" cy="193899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Grade 9 versus Grade 8, but in both cases second grade of secondary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3795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7279A-7A0F-0E23-7C3A-62D21495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332F316F-BA9F-1AE9-AB21-F5E13238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6264696" cy="4711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1. Our performance in the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international tests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endParaRPr lang="en-ZA" sz="2200" b="1" dirty="0">
              <a:solidFill>
                <a:srgbClr val="FF0000"/>
              </a:solidFill>
            </a:endParaRPr>
          </a:p>
        </p:txBody>
      </p:sp>
      <p:pic>
        <p:nvPicPr>
          <p:cNvPr id="4" name="graphfirst">
            <a:extLst>
              <a:ext uri="{FF2B5EF4-FFF2-40B4-BE49-F238E27FC236}">
                <a16:creationId xmlns:a16="http://schemas.microsoft.com/office/drawing/2014/main" id="{713350F0-4D64-ECAD-E82C-7D2DB24E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978408"/>
            <a:ext cx="8393823" cy="5705856"/>
          </a:xfrm>
          <a:prstGeom prst="rect">
            <a:avLst/>
          </a:prstGeom>
        </p:spPr>
      </p:pic>
      <p:pic>
        <p:nvPicPr>
          <p:cNvPr id="6" name="graphfinal">
            <a:extLst>
              <a:ext uri="{FF2B5EF4-FFF2-40B4-BE49-F238E27FC236}">
                <a16:creationId xmlns:a16="http://schemas.microsoft.com/office/drawing/2014/main" id="{49C2FA9B-3D37-DD3C-8CCD-B7F4505E0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978408"/>
            <a:ext cx="8393823" cy="5705856"/>
          </a:xfrm>
          <a:prstGeom prst="rect">
            <a:avLst/>
          </a:prstGeom>
        </p:spPr>
      </p:pic>
      <p:sp>
        <p:nvSpPr>
          <p:cNvPr id="5" name="text1">
            <a:extLst>
              <a:ext uri="{FF2B5EF4-FFF2-40B4-BE49-F238E27FC236}">
                <a16:creationId xmlns:a16="http://schemas.microsoft.com/office/drawing/2014/main" id="{44EF80CA-BAF0-CA25-0198-A9152B19B17D}"/>
              </a:ext>
            </a:extLst>
          </p:cNvPr>
          <p:cNvSpPr txBox="1"/>
          <p:nvPr/>
        </p:nvSpPr>
        <p:spPr>
          <a:xfrm>
            <a:off x="6623721" y="0"/>
            <a:ext cx="2520279" cy="267765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‘co-</a:t>
            </a:r>
            <a:r>
              <a:rPr lang="en-US" sz="2400" dirty="0" err="1"/>
              <a:t>travellers</a:t>
            </a:r>
            <a:r>
              <a:rPr lang="en-US" sz="2400" dirty="0"/>
              <a:t>’. With historical levels of improvement we can reach where Malaysia was in 2019 in </a:t>
            </a:r>
            <a:r>
              <a:rPr lang="en-US" sz="2400" b="1" dirty="0">
                <a:solidFill>
                  <a:srgbClr val="FF0000"/>
                </a:solidFill>
              </a:rPr>
              <a:t>2035</a:t>
            </a:r>
            <a:r>
              <a:rPr lang="en-US" sz="2400" dirty="0"/>
              <a:t>.</a:t>
            </a:r>
            <a:endParaRPr lang="en-ZA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1C0711-6D36-3423-23C9-781684332F71}"/>
              </a:ext>
            </a:extLst>
          </p:cNvPr>
          <p:cNvGrpSpPr/>
          <p:nvPr/>
        </p:nvGrpSpPr>
        <p:grpSpPr>
          <a:xfrm>
            <a:off x="4034985" y="-27384"/>
            <a:ext cx="4972053" cy="3009578"/>
            <a:chOff x="4034985" y="-27384"/>
            <a:chExt cx="4972053" cy="3009578"/>
          </a:xfrm>
        </p:grpSpPr>
        <p:sp>
          <p:nvSpPr>
            <p:cNvPr id="10" name="text2">
              <a:extLst>
                <a:ext uri="{FF2B5EF4-FFF2-40B4-BE49-F238E27FC236}">
                  <a16:creationId xmlns:a16="http://schemas.microsoft.com/office/drawing/2014/main" id="{7DC604E0-87C6-14A3-7A57-9545F5EBBE9E}"/>
                </a:ext>
              </a:extLst>
            </p:cNvPr>
            <p:cNvSpPr txBox="1"/>
            <p:nvPr/>
          </p:nvSpPr>
          <p:spPr>
            <a:xfrm>
              <a:off x="6486759" y="-27384"/>
              <a:ext cx="2520279" cy="2308324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Note that the ‘pipeline’ for South Africa (and Morocco) is relatively </a:t>
              </a:r>
              <a:r>
                <a:rPr lang="en-US" sz="2400" dirty="0" err="1"/>
                <a:t>favourable</a:t>
              </a:r>
              <a:r>
                <a:rPr lang="en-US" sz="2400" dirty="0"/>
                <a:t>.</a:t>
              </a:r>
              <a:endParaRPr lang="en-ZA" sz="24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91D818-F775-386D-17DA-8DE2580C5A20}"/>
                </a:ext>
              </a:extLst>
            </p:cNvPr>
            <p:cNvSpPr/>
            <p:nvPr/>
          </p:nvSpPr>
          <p:spPr>
            <a:xfrm>
              <a:off x="4034985" y="1043202"/>
              <a:ext cx="2664296" cy="1938992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" name="text2">
            <a:extLst>
              <a:ext uri="{FF2B5EF4-FFF2-40B4-BE49-F238E27FC236}">
                <a16:creationId xmlns:a16="http://schemas.microsoft.com/office/drawing/2014/main" id="{F0306DB6-235E-1690-3607-7EC6AEB2C0BB}"/>
              </a:ext>
            </a:extLst>
          </p:cNvPr>
          <p:cNvSpPr txBox="1"/>
          <p:nvPr/>
        </p:nvSpPr>
        <p:spPr>
          <a:xfrm>
            <a:off x="683568" y="4653136"/>
            <a:ext cx="4968551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Lastly, there is no credible evidence supporting the notion that South Africa’s </a:t>
            </a:r>
            <a:r>
              <a:rPr lang="en-US" sz="2400" b="1" dirty="0">
                <a:solidFill>
                  <a:srgbClr val="FF0000"/>
                </a:solidFill>
              </a:rPr>
              <a:t>pandemic-related</a:t>
            </a:r>
            <a:r>
              <a:rPr lang="en-US" sz="2400" dirty="0"/>
              <a:t> learning losses were exceptionally large. 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3127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48DFC-1206-5EA8-82A4-BD366F60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8F7B48A-F8D9-47B0-3A8D-740D153D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7128792" cy="4711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2.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Mathematics and science </a:t>
            </a:r>
            <a:r>
              <a:rPr lang="en-US" sz="2200" b="1" dirty="0">
                <a:latin typeface="Century Gothic" panose="020B0502020202020204" pitchFamily="34" charset="0"/>
              </a:rPr>
              <a:t>supply and demand</a:t>
            </a:r>
            <a:endParaRPr lang="en-ZA" sz="2200" b="1" dirty="0">
              <a:solidFill>
                <a:srgbClr val="FF0000"/>
              </a:solidFill>
            </a:endParaRP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852B141F-2604-A3CC-F698-E2D9FD232EF7}"/>
              </a:ext>
            </a:extLst>
          </p:cNvPr>
          <p:cNvSpPr txBox="1"/>
          <p:nvPr/>
        </p:nvSpPr>
        <p:spPr>
          <a:xfrm>
            <a:off x="565407" y="982177"/>
            <a:ext cx="4006593" cy="267765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supply</a:t>
            </a:r>
          </a:p>
          <a:p>
            <a:pPr algn="ctr"/>
            <a:r>
              <a:rPr lang="en-US" sz="2400" dirty="0"/>
              <a:t>The number of year-end Grade 12 NSCs meeting university entrance Bachelors or Diploma requirements increased from  </a:t>
            </a:r>
            <a:r>
              <a:rPr lang="en-US" sz="2400" b="1" dirty="0">
                <a:solidFill>
                  <a:srgbClr val="FF0000"/>
                </a:solidFill>
              </a:rPr>
              <a:t>260,000</a:t>
            </a:r>
            <a:r>
              <a:rPr lang="en-US" sz="2400" dirty="0"/>
              <a:t> in 2011 to </a:t>
            </a:r>
            <a:r>
              <a:rPr lang="en-US" sz="2400" b="1" dirty="0">
                <a:solidFill>
                  <a:srgbClr val="FF0000"/>
                </a:solidFill>
              </a:rPr>
              <a:t>470,000</a:t>
            </a:r>
            <a:r>
              <a:rPr lang="en-US" sz="2400" dirty="0"/>
              <a:t> in 2023. </a:t>
            </a:r>
            <a:endParaRPr lang="en-ZA" sz="2400" dirty="0"/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6CB31BE0-C1ED-9125-B7A2-517991A60C36}"/>
              </a:ext>
            </a:extLst>
          </p:cNvPr>
          <p:cNvSpPr txBox="1"/>
          <p:nvPr/>
        </p:nvSpPr>
        <p:spPr>
          <a:xfrm>
            <a:off x="5364088" y="1351509"/>
            <a:ext cx="2930021" cy="193899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University demand</a:t>
            </a:r>
          </a:p>
          <a:p>
            <a:pPr algn="ctr"/>
            <a:r>
              <a:rPr lang="en-US" sz="2400" dirty="0"/>
              <a:t>First-year university admissions have been at most </a:t>
            </a:r>
            <a:r>
              <a:rPr lang="en-US" sz="2400" b="1" dirty="0">
                <a:solidFill>
                  <a:srgbClr val="FF0000"/>
                </a:solidFill>
              </a:rPr>
              <a:t>180,000 </a:t>
            </a:r>
            <a:r>
              <a:rPr lang="en-US" sz="2400" dirty="0"/>
              <a:t>in recent years.</a:t>
            </a:r>
            <a:endParaRPr lang="en-ZA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AC1DFF-C035-67E0-3D74-22FBE8E7D3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4572000" y="2321005"/>
            <a:ext cx="7920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2">
            <a:extLst>
              <a:ext uri="{FF2B5EF4-FFF2-40B4-BE49-F238E27FC236}">
                <a16:creationId xmlns:a16="http://schemas.microsoft.com/office/drawing/2014/main" id="{9D463CBF-0612-A799-9502-DD6C4F0F838A}"/>
              </a:ext>
            </a:extLst>
          </p:cNvPr>
          <p:cNvSpPr txBox="1"/>
          <p:nvPr/>
        </p:nvSpPr>
        <p:spPr>
          <a:xfrm>
            <a:off x="1295636" y="4066389"/>
            <a:ext cx="6552728" cy="23083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Sufficient </a:t>
            </a:r>
            <a:r>
              <a:rPr lang="en-US" sz="2400" b="1" dirty="0">
                <a:solidFill>
                  <a:srgbClr val="FF0000"/>
                </a:solidFill>
              </a:rPr>
              <a:t>mathematics</a:t>
            </a:r>
            <a:r>
              <a:rPr lang="en-US" sz="2400" dirty="0"/>
              <a:t>, and to some extent </a:t>
            </a:r>
            <a:r>
              <a:rPr lang="en-US" sz="2400" b="1" dirty="0">
                <a:solidFill>
                  <a:srgbClr val="FF0000"/>
                </a:solidFill>
              </a:rPr>
              <a:t>physical sciences</a:t>
            </a:r>
            <a:r>
              <a:rPr lang="en-US" sz="2400" dirty="0"/>
              <a:t>, marks are a more formidable barrier for the school-to-university transition. Around </a:t>
            </a:r>
            <a:r>
              <a:rPr lang="en-US" sz="2400" b="1" dirty="0">
                <a:solidFill>
                  <a:srgbClr val="FF0000"/>
                </a:solidFill>
              </a:rPr>
              <a:t>two-thirds</a:t>
            </a:r>
            <a:r>
              <a:rPr lang="en-US" sz="2400" dirty="0"/>
              <a:t> of first-year university students are subject to some mathematics admissions criteria.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919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99E00-64B7-1E19-9A2A-3299BD182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B0C18E-05CF-867C-ADD9-78E2E8E7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099"/>
            <a:ext cx="7128792" cy="4711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Century Gothic" panose="020B0502020202020204" pitchFamily="34" charset="0"/>
              </a:rPr>
              <a:t>2.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Mathematics and science </a:t>
            </a:r>
            <a:r>
              <a:rPr lang="en-US" sz="2200" b="1" dirty="0">
                <a:latin typeface="Century Gothic" panose="020B0502020202020204" pitchFamily="34" charset="0"/>
              </a:rPr>
              <a:t>supply and demand</a:t>
            </a:r>
            <a:endParaRPr lang="en-ZA" sz="2200" b="1" dirty="0">
              <a:solidFill>
                <a:srgbClr val="FF0000"/>
              </a:solidFill>
            </a:endParaRPr>
          </a:p>
        </p:txBody>
      </p:sp>
      <p:pic>
        <p:nvPicPr>
          <p:cNvPr id="1026" name="Picture 28">
            <a:extLst>
              <a:ext uri="{FF2B5EF4-FFF2-40B4-BE49-F238E27FC236}">
                <a16:creationId xmlns:a16="http://schemas.microsoft.com/office/drawing/2014/main" id="{25714E0A-2590-06F4-018D-20E6CED8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3" y="1021461"/>
            <a:ext cx="8178633" cy="55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2">
            <a:extLst>
              <a:ext uri="{FF2B5EF4-FFF2-40B4-BE49-F238E27FC236}">
                <a16:creationId xmlns:a16="http://schemas.microsoft.com/office/drawing/2014/main" id="{6A80E56C-E030-BF72-8E2E-EC62CBDE61EA}"/>
              </a:ext>
            </a:extLst>
          </p:cNvPr>
          <p:cNvSpPr txBox="1"/>
          <p:nvPr/>
        </p:nvSpPr>
        <p:spPr>
          <a:xfrm>
            <a:off x="6732240" y="2420888"/>
            <a:ext cx="10441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2018</a:t>
            </a:r>
            <a:endParaRPr lang="en-ZA" sz="2400" b="1" dirty="0"/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E91A8CDC-DFA1-9B6E-A95A-19560856CA0B}"/>
              </a:ext>
            </a:extLst>
          </p:cNvPr>
          <p:cNvSpPr txBox="1"/>
          <p:nvPr/>
        </p:nvSpPr>
        <p:spPr>
          <a:xfrm>
            <a:off x="7579959" y="2018215"/>
            <a:ext cx="10441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2019</a:t>
            </a:r>
            <a:endParaRPr lang="en-ZA" sz="24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B4F99D-BD4D-B67C-67CA-6073ECB37133}"/>
              </a:ext>
            </a:extLst>
          </p:cNvPr>
          <p:cNvGrpSpPr/>
          <p:nvPr/>
        </p:nvGrpSpPr>
        <p:grpSpPr>
          <a:xfrm>
            <a:off x="7380312" y="2962160"/>
            <a:ext cx="1044116" cy="2933055"/>
            <a:chOff x="7380312" y="2962160"/>
            <a:chExt cx="1044116" cy="293305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A82953-2C8C-B0E9-39FA-202C292169E4}"/>
                </a:ext>
              </a:extLst>
            </p:cNvPr>
            <p:cNvSpPr/>
            <p:nvPr/>
          </p:nvSpPr>
          <p:spPr>
            <a:xfrm>
              <a:off x="7579959" y="4149080"/>
              <a:ext cx="736457" cy="174613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2">
              <a:extLst>
                <a:ext uri="{FF2B5EF4-FFF2-40B4-BE49-F238E27FC236}">
                  <a16:creationId xmlns:a16="http://schemas.microsoft.com/office/drawing/2014/main" id="{EB749209-03F2-35AF-EC33-0724780B6587}"/>
                </a:ext>
              </a:extLst>
            </p:cNvPr>
            <p:cNvSpPr txBox="1"/>
            <p:nvPr/>
          </p:nvSpPr>
          <p:spPr>
            <a:xfrm>
              <a:off x="7380312" y="2962160"/>
              <a:ext cx="104411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Small over-supply</a:t>
              </a:r>
              <a:endParaRPr lang="en-ZA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554541-D065-8E87-A9EE-593EE233819B}"/>
              </a:ext>
            </a:extLst>
          </p:cNvPr>
          <p:cNvGrpSpPr/>
          <p:nvPr/>
        </p:nvGrpSpPr>
        <p:grpSpPr>
          <a:xfrm>
            <a:off x="2016776" y="1375979"/>
            <a:ext cx="1503127" cy="4519236"/>
            <a:chOff x="2016776" y="1375979"/>
            <a:chExt cx="1503127" cy="45192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09A0B9-D9A7-23DF-C4EB-F3146DB73F75}"/>
                </a:ext>
              </a:extLst>
            </p:cNvPr>
            <p:cNvSpPr/>
            <p:nvPr/>
          </p:nvSpPr>
          <p:spPr>
            <a:xfrm>
              <a:off x="2400112" y="1375979"/>
              <a:ext cx="736457" cy="45192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2">
              <a:extLst>
                <a:ext uri="{FF2B5EF4-FFF2-40B4-BE49-F238E27FC236}">
                  <a16:creationId xmlns:a16="http://schemas.microsoft.com/office/drawing/2014/main" id="{B649121A-4569-2852-D1C5-65BFD9305423}"/>
                </a:ext>
              </a:extLst>
            </p:cNvPr>
            <p:cNvSpPr txBox="1"/>
            <p:nvPr/>
          </p:nvSpPr>
          <p:spPr>
            <a:xfrm>
              <a:off x="2016776" y="2598003"/>
              <a:ext cx="15031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9% </a:t>
              </a:r>
              <a:r>
                <a:rPr lang="en-US" sz="2400" b="1" i="1" dirty="0">
                  <a:solidFill>
                    <a:srgbClr val="FF0000"/>
                  </a:solidFill>
                </a:rPr>
                <a:t>under-</a:t>
              </a:r>
              <a:r>
                <a:rPr lang="en-US" sz="2400" b="1" dirty="0">
                  <a:solidFill>
                    <a:srgbClr val="FF0000"/>
                  </a:solidFill>
                </a:rPr>
                <a:t>supply</a:t>
              </a:r>
              <a:endParaRPr lang="en-ZA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2">
            <a:extLst>
              <a:ext uri="{FF2B5EF4-FFF2-40B4-BE49-F238E27FC236}">
                <a16:creationId xmlns:a16="http://schemas.microsoft.com/office/drawing/2014/main" id="{796291F1-4455-E901-BB29-F257A3BBC185}"/>
              </a:ext>
            </a:extLst>
          </p:cNvPr>
          <p:cNvSpPr txBox="1"/>
          <p:nvPr/>
        </p:nvSpPr>
        <p:spPr>
          <a:xfrm>
            <a:off x="282702" y="734837"/>
            <a:ext cx="8578593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These supply-demand questions should be more closely monitored, but with the 2023 rise in high-level mathematics achievers in NSC, </a:t>
            </a:r>
            <a:r>
              <a:rPr lang="en-US" sz="2400" b="1" dirty="0">
                <a:solidFill>
                  <a:srgbClr val="FF0000"/>
                </a:solidFill>
              </a:rPr>
              <a:t>we are roughly meeting the demand</a:t>
            </a:r>
            <a:r>
              <a:rPr lang="en-US" sz="2400" dirty="0"/>
              <a:t>.</a:t>
            </a:r>
            <a:endParaRPr lang="en-ZA" sz="2400" dirty="0"/>
          </a:p>
        </p:txBody>
      </p:sp>
      <p:sp>
        <p:nvSpPr>
          <p:cNvPr id="15" name="text2">
            <a:extLst>
              <a:ext uri="{FF2B5EF4-FFF2-40B4-BE49-F238E27FC236}">
                <a16:creationId xmlns:a16="http://schemas.microsoft.com/office/drawing/2014/main" id="{6FC42580-A1B9-12BE-C67A-ED9BC683D191}"/>
              </a:ext>
            </a:extLst>
          </p:cNvPr>
          <p:cNvSpPr txBox="1"/>
          <p:nvPr/>
        </p:nvSpPr>
        <p:spPr>
          <a:xfrm>
            <a:off x="1" y="6405210"/>
            <a:ext cx="9143999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 is not enough just to reach the minimum demand, for various reasons.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279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2194</TotalTime>
  <Words>1152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New DBE Presentation template</vt:lpstr>
      <vt:lpstr>Basic Education Lekgotla 2024</vt:lpstr>
      <vt:lpstr>PowerPoint Presentation</vt:lpstr>
      <vt:lpstr>PowerPoint Presentation</vt:lpstr>
      <vt:lpstr>PowerPoint Presentation</vt:lpstr>
      <vt:lpstr>1. Our performance in the international tests </vt:lpstr>
      <vt:lpstr>1. Our performance in the international tests </vt:lpstr>
      <vt:lpstr>1. Our performance in the international tests </vt:lpstr>
      <vt:lpstr>2. Mathematics and science supply and demand</vt:lpstr>
      <vt:lpstr>2. Mathematics and science supply and demand</vt:lpstr>
      <vt:lpstr>3. Mathematics participation and outcomes </vt:lpstr>
      <vt:lpstr>3. Mathematics participation and outcomes </vt:lpstr>
      <vt:lpstr>3. Mathematics participation and outcomes </vt:lpstr>
      <vt:lpstr>3. Mathematics participation and outcomes </vt:lpstr>
      <vt:lpstr>4. Greater participation in practical subjects</vt:lpstr>
      <vt:lpstr>4. Greater participation in practical subjects</vt:lpstr>
      <vt:lpstr>4. Greater participation in practical subjects</vt:lpstr>
      <vt:lpstr>4. Greater participation in practical subjects</vt:lpstr>
      <vt:lpstr>4. Greater participation in practical subjects</vt:lpstr>
      <vt:lpstr>5. ICT skills and pockets of mathematics excellence</vt:lpstr>
      <vt:lpstr>5. ICT skills and pockets of mathematics excellence</vt:lpstr>
      <vt:lpstr>5. ICT skills and pockets of mathematics excellence</vt:lpstr>
      <vt:lpstr>5. ICT skills and pockets of mathematics excellence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Moja Boitumelo</dc:creator>
  <cp:lastModifiedBy>Martin Gustafsson</cp:lastModifiedBy>
  <cp:revision>143</cp:revision>
  <dcterms:created xsi:type="dcterms:W3CDTF">2016-04-18T12:36:04Z</dcterms:created>
  <dcterms:modified xsi:type="dcterms:W3CDTF">2024-03-05T11:52:02Z</dcterms:modified>
</cp:coreProperties>
</file>